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3"/>
  </p:notesMasterIdLst>
  <p:sldIdLst>
    <p:sldId id="326" r:id="rId3"/>
    <p:sldId id="306" r:id="rId4"/>
    <p:sldId id="343" r:id="rId5"/>
    <p:sldId id="360" r:id="rId6"/>
    <p:sldId id="329" r:id="rId7"/>
    <p:sldId id="327" r:id="rId8"/>
    <p:sldId id="361" r:id="rId9"/>
    <p:sldId id="363" r:id="rId10"/>
    <p:sldId id="364" r:id="rId11"/>
    <p:sldId id="29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B3093A"/>
    <a:srgbClr val="4B3219"/>
    <a:srgbClr val="996600"/>
    <a:srgbClr val="0000FF"/>
    <a:srgbClr val="FF0000"/>
    <a:srgbClr val="FFFF00"/>
    <a:srgbClr val="3333CC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5552" autoAdjust="0"/>
  </p:normalViewPr>
  <p:slideViewPr>
    <p:cSldViewPr>
      <p:cViewPr varScale="1">
        <p:scale>
          <a:sx n="96" d="100"/>
          <a:sy n="96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6ED67BA-CA03-49BB-AFD4-DDF31FC8D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C54A0-B515-4347-8C65-2C5DB7DB561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C9ED-C977-45A5-B86E-AF469E6F3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922B-ECF4-4DC1-8914-A6E5E1BE1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36AA-6CB5-4D08-8447-700A1D191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CA8D-47F1-4E17-AA05-C65B74147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CD07A-9774-4AC9-84A2-ADAC0E8B9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4583-1A86-4FB0-A9C8-B09F5D3A7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C9ED-C977-45A5-B86E-AF469E6F3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70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DC28-D8B1-4260-A572-24D3715A2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091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4EB00-48B5-43DC-A0EE-BAAECE07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0461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A31FB-6A34-44FE-ABB5-701601BFE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7588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FD4B-E472-4A80-8441-2AF3A00F7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32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DC28-D8B1-4260-A572-24D3715A2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A0FF-F2AE-4C81-AC73-1023F3042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058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ACEB-2CCF-4C58-A49D-8209E9814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396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5C29-E4A9-401D-9D56-BAAB051A2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0648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2B3E-3CED-4DE9-8205-6CAC3E9EA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2312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922B-ECF4-4DC1-8914-A6E5E1BE1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494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36AA-6CB5-4D08-8447-700A1D191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998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CA8D-47F1-4E17-AA05-C65B74147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690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CD07A-9774-4AC9-84A2-ADAC0E8B9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086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4583-1A86-4FB0-A9C8-B09F5D3A7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985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4EB00-48B5-43DC-A0EE-BAAECE07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A31FB-6A34-44FE-ABB5-701601BFE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FD4B-E472-4A80-8441-2AF3A00F7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A0FF-F2AE-4C81-AC73-1023F3042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ACEB-2CCF-4C58-A49D-8209E9814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5C29-E4A9-401D-9D56-BAAB051A2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2B3E-3CED-4DE9-8205-6CAC3E9EA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BE83A1-C235-4161-92E0-2B93ABE68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BE83A1-C235-4161-92E0-2B93ABE68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hyperlink" Target="mailto:rdc115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571500" y="1000125"/>
            <a:ext cx="8072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5400" b="0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7" name="Picture 72" descr="C:\Users\Пользователь\Desktop\Фото печать музей\Музей открытие\P1160976-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3677127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00034" y="4714884"/>
            <a:ext cx="33043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г. Кемерово </a:t>
            </a:r>
          </a:p>
          <a:p>
            <a:pPr algn="ctr"/>
            <a:r>
              <a:rPr lang="ru-RU" sz="2800" dirty="0"/>
              <a:t>пр.Советский, 27 </a:t>
            </a:r>
          </a:p>
          <a:p>
            <a:pPr algn="ctr"/>
            <a:r>
              <a:rPr lang="ru-RU" sz="2800" dirty="0"/>
              <a:t>офис 309А </a:t>
            </a:r>
          </a:p>
          <a:p>
            <a:pPr algn="ctr"/>
            <a:r>
              <a:rPr lang="ru-RU" sz="2800" dirty="0"/>
              <a:t>8(3842)49-60-95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85818"/>
          </a:xfrm>
        </p:spPr>
        <p:txBody>
          <a:bodyPr/>
          <a:lstStyle/>
          <a:p>
            <a:r>
              <a:rPr lang="ru-RU" sz="3200" b="1" dirty="0"/>
              <a:t>Руководитель «Кузбасского Музея Меда»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7893" y="1419145"/>
            <a:ext cx="482055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Любимов Андрей</a:t>
            </a:r>
          </a:p>
          <a:p>
            <a:r>
              <a:rPr lang="ru-RU" sz="3600" dirty="0"/>
              <a:t>  тел.+7 905 914 6666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7893" y="3036794"/>
            <a:ext cx="4820550" cy="358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Музей меда 2017\Любимов А.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100" y="188690"/>
            <a:ext cx="3467529" cy="490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433754" y="178139"/>
            <a:ext cx="5072098" cy="152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4400" dirty="0">
                <a:solidFill>
                  <a:srgbClr val="CC0000"/>
                </a:solidFill>
              </a:rPr>
              <a:t>Благодарю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4400" dirty="0">
                <a:solidFill>
                  <a:srgbClr val="CC0000"/>
                </a:solidFill>
              </a:rPr>
              <a:t> за внимание.</a:t>
            </a:r>
          </a:p>
        </p:txBody>
      </p:sp>
      <p:pic>
        <p:nvPicPr>
          <p:cNvPr id="18" name="Picture 11" descr="honey_bee_flying_hc"/>
          <p:cNvPicPr>
            <a:picLocks noChangeAspect="1" noChangeArrowheads="1" noCrop="1"/>
          </p:cNvPicPr>
          <p:nvPr/>
        </p:nvPicPr>
        <p:blipFill>
          <a:blip r:embed="rId3">
            <a:lum bright="30000" contrast="36000"/>
          </a:blip>
          <a:srcRect/>
          <a:stretch>
            <a:fillRect/>
          </a:stretch>
        </p:blipFill>
        <p:spPr bwMode="auto">
          <a:xfrm flipH="1">
            <a:off x="7337673" y="5234477"/>
            <a:ext cx="1866912" cy="13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130304" y="1861318"/>
            <a:ext cx="471641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Любимов Андрей</a:t>
            </a:r>
          </a:p>
          <a:p>
            <a:endParaRPr lang="ru-RU" sz="1600" dirty="0"/>
          </a:p>
          <a:p>
            <a:r>
              <a:rPr lang="ru-RU" sz="3600" b="0" dirty="0"/>
              <a:t>тел.+7(905) 914 6666</a:t>
            </a:r>
          </a:p>
          <a:p>
            <a:endParaRPr lang="ru-RU" sz="1600" b="0" dirty="0"/>
          </a:p>
          <a:p>
            <a:r>
              <a:rPr lang="ru-RU" sz="2800" dirty="0"/>
              <a:t>почта: </a:t>
            </a:r>
            <a:r>
              <a:rPr lang="en-US" sz="2800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rdc115@yandex.ru</a:t>
            </a:r>
            <a:endParaRPr lang="ru-RU" sz="2800" dirty="0">
              <a:solidFill>
                <a:srgbClr val="0000CC"/>
              </a:solidFill>
            </a:endParaRPr>
          </a:p>
          <a:p>
            <a:endParaRPr lang="ru-RU" sz="2000" dirty="0"/>
          </a:p>
          <a:p>
            <a:pPr algn="ctr"/>
            <a:r>
              <a:rPr lang="ru-RU" sz="2400" dirty="0" err="1"/>
              <a:t>г.Кемерово</a:t>
            </a:r>
            <a:r>
              <a:rPr lang="ru-RU" sz="2400" dirty="0"/>
              <a:t>  </a:t>
            </a:r>
            <a:r>
              <a:rPr lang="ru-RU" sz="2400" dirty="0" err="1"/>
              <a:t>пр.Советский</a:t>
            </a:r>
            <a:r>
              <a:rPr lang="ru-RU" sz="2400" dirty="0"/>
              <a:t>, 27</a:t>
            </a:r>
          </a:p>
          <a:p>
            <a:pPr algn="ctr"/>
            <a:r>
              <a:rPr lang="ru-RU" sz="2400" dirty="0"/>
              <a:t> офис 309А, т. 8(3842)49-60-95</a:t>
            </a:r>
          </a:p>
        </p:txBody>
      </p:sp>
      <p:pic>
        <p:nvPicPr>
          <p:cNvPr id="19" name="Picture 11" descr="honey_bee_flying_hc"/>
          <p:cNvPicPr>
            <a:picLocks noChangeAspect="1" noChangeArrowheads="1" noCrop="1"/>
          </p:cNvPicPr>
          <p:nvPr/>
        </p:nvPicPr>
        <p:blipFill>
          <a:blip r:embed="rId5" cstate="print">
            <a:lum bright="30000" contrast="36000"/>
          </a:blip>
          <a:srcRect/>
          <a:stretch>
            <a:fillRect/>
          </a:stretch>
        </p:blipFill>
        <p:spPr bwMode="auto">
          <a:xfrm flipH="1">
            <a:off x="7308304" y="-190607"/>
            <a:ext cx="2027132" cy="145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39" y="116632"/>
            <a:ext cx="8712968" cy="1858218"/>
          </a:xfrm>
        </p:spPr>
        <p:txBody>
          <a:bodyPr/>
          <a:lstStyle/>
          <a:p>
            <a:r>
              <a:rPr lang="ru-RU" sz="2800" b="1" dirty="0">
                <a:solidFill>
                  <a:srgbClr val="0000CC"/>
                </a:solidFill>
              </a:rPr>
              <a:t>В 2016 году «Кузбасский Музей меда» стал</a:t>
            </a:r>
            <a:br>
              <a:rPr lang="ru-RU" sz="2800" b="1" dirty="0">
                <a:solidFill>
                  <a:srgbClr val="0000CC"/>
                </a:solidFill>
              </a:rPr>
            </a:br>
            <a:r>
              <a:rPr lang="ru-RU" sz="800" b="1" dirty="0">
                <a:solidFill>
                  <a:srgbClr val="0000CC"/>
                </a:solidFill>
              </a:rPr>
              <a:t>.</a:t>
            </a:r>
            <a:r>
              <a:rPr lang="ru-RU" sz="2800" b="1" dirty="0">
                <a:solidFill>
                  <a:srgbClr val="0000CC"/>
                </a:solidFill>
              </a:rPr>
              <a:t/>
            </a:r>
            <a:br>
              <a:rPr lang="ru-RU" sz="2800" b="1" dirty="0">
                <a:solidFill>
                  <a:srgbClr val="0000CC"/>
                </a:solidFill>
              </a:rPr>
            </a:br>
            <a:r>
              <a:rPr lang="ru-RU" sz="2800" b="1" dirty="0">
                <a:solidFill>
                  <a:srgbClr val="0000CC"/>
                </a:solidFill>
              </a:rPr>
              <a:t> победителем Областного конкурса </a:t>
            </a:r>
            <a:r>
              <a:rPr lang="ru-RU" sz="2800" b="1" u="sng" dirty="0">
                <a:solidFill>
                  <a:srgbClr val="0000CC"/>
                </a:solidFill>
              </a:rPr>
              <a:t>Лучший</a:t>
            </a:r>
            <a:br>
              <a:rPr lang="ru-RU" sz="2800" b="1" u="sng" dirty="0">
                <a:solidFill>
                  <a:srgbClr val="0000CC"/>
                </a:solidFill>
              </a:rPr>
            </a:br>
            <a:r>
              <a:rPr lang="ru-RU" sz="800" b="1" u="sng" dirty="0">
                <a:solidFill>
                  <a:srgbClr val="0000CC"/>
                </a:solidFill>
              </a:rPr>
              <a:t>.</a:t>
            </a:r>
            <a:r>
              <a:rPr lang="ru-RU" sz="2800" b="1" u="sng" dirty="0">
                <a:solidFill>
                  <a:srgbClr val="0000CC"/>
                </a:solidFill>
              </a:rPr>
              <a:t/>
            </a:r>
            <a:br>
              <a:rPr lang="ru-RU" sz="2800" b="1" u="sng" dirty="0">
                <a:solidFill>
                  <a:srgbClr val="0000CC"/>
                </a:solidFill>
              </a:rPr>
            </a:br>
            <a:r>
              <a:rPr lang="ru-RU" sz="2800" b="1" u="sng" dirty="0">
                <a:solidFill>
                  <a:srgbClr val="0000CC"/>
                </a:solidFill>
              </a:rPr>
              <a:t> социальный проект Кемеровской области.</a:t>
            </a:r>
          </a:p>
        </p:txBody>
      </p:sp>
      <p:pic>
        <p:nvPicPr>
          <p:cNvPr id="4" name="Picture 72" descr="C:\Users\Пользователь\Desktop\Фото печать музей\Музей открытие\P1160976-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04" y="1972381"/>
            <a:ext cx="5083484" cy="348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1000AF84-DB37-4BC5-862F-B9E0BAD3EA33}"/>
              </a:ext>
            </a:extLst>
          </p:cNvPr>
          <p:cNvSpPr txBox="1">
            <a:spLocks/>
          </p:cNvSpPr>
          <p:nvPr/>
        </p:nvSpPr>
        <p:spPr bwMode="auto">
          <a:xfrm>
            <a:off x="215516" y="554010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0" dirty="0"/>
              <a:t>Музей внесен в </a:t>
            </a:r>
            <a:r>
              <a:rPr lang="ru-RU" sz="2800" dirty="0"/>
              <a:t>Каталог предприятий, товаров и  услуг социальных предпринимателей России</a:t>
            </a:r>
            <a:r>
              <a:rPr lang="ru-RU" sz="2800" b="0" dirty="0"/>
              <a:t>.</a:t>
            </a:r>
            <a:endParaRPr lang="ru-RU" sz="2800" b="0" kern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668A717-08DD-4BC5-936D-5CC0EF7BD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492" b="-732"/>
          <a:stretch/>
        </p:blipFill>
        <p:spPr>
          <a:xfrm>
            <a:off x="5599582" y="2852935"/>
            <a:ext cx="3328902" cy="14861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01" y="116632"/>
            <a:ext cx="8892480" cy="850106"/>
          </a:xfrm>
        </p:spPr>
        <p:txBody>
          <a:bodyPr/>
          <a:lstStyle/>
          <a:p>
            <a:r>
              <a:rPr lang="ru-RU" b="1" dirty="0">
                <a:solidFill>
                  <a:srgbClr val="0000CC"/>
                </a:solidFill>
              </a:rPr>
              <a:t>Новизна и инновация проекта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E893C73-7E65-447A-852B-00DD2E204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7" y="966738"/>
            <a:ext cx="9200920" cy="563061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Это первый частный музей меда в Сибири.</a:t>
            </a:r>
          </a:p>
          <a:p>
            <a:pPr marL="514350" indent="-514350">
              <a:buAutoNum type="arabicPeriod"/>
            </a:pPr>
            <a:endParaRPr lang="ru-RU" sz="800" dirty="0"/>
          </a:p>
          <a:p>
            <a:pPr marL="514350" indent="-514350">
              <a:buAutoNum type="arabicPeriod"/>
            </a:pPr>
            <a:r>
              <a:rPr lang="ru-RU" sz="3000" dirty="0"/>
              <a:t>Семейное хобби стало</a:t>
            </a:r>
          </a:p>
          <a:p>
            <a:pPr marL="0" indent="0">
              <a:buNone/>
            </a:pPr>
            <a:r>
              <a:rPr lang="ru-RU" sz="3000" dirty="0"/>
              <a:t>     семейным бизнесом.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sz="3000" dirty="0"/>
              <a:t>В музее представлена </a:t>
            </a:r>
          </a:p>
          <a:p>
            <a:pPr marL="0" indent="0">
              <a:buNone/>
            </a:pPr>
            <a:r>
              <a:rPr lang="ru-RU" sz="3000" dirty="0"/>
              <a:t>    коллекция монет и медалей</a:t>
            </a:r>
          </a:p>
          <a:p>
            <a:pPr marL="0" indent="0">
              <a:buNone/>
            </a:pPr>
            <a:r>
              <a:rPr lang="ru-RU" sz="3000" dirty="0"/>
              <a:t>    которая в 2017г. внесена в</a:t>
            </a:r>
          </a:p>
          <a:p>
            <a:pPr marL="0" indent="0">
              <a:buNone/>
            </a:pPr>
            <a:r>
              <a:rPr lang="ru-RU" b="1" dirty="0"/>
              <a:t>    </a:t>
            </a:r>
            <a:r>
              <a:rPr lang="ru-RU" b="1" u="sng" dirty="0"/>
              <a:t>Книгу Рекордов России.</a:t>
            </a:r>
          </a:p>
          <a:p>
            <a:pPr marL="0" indent="0">
              <a:buNone/>
            </a:pPr>
            <a:endParaRPr lang="ru-RU" sz="800" dirty="0"/>
          </a:p>
          <a:p>
            <a:pPr marL="514350" indent="-514350">
              <a:buAutoNum type="arabicPeriod" startAt="4"/>
            </a:pPr>
            <a:r>
              <a:rPr lang="ru-RU" sz="3000" dirty="0"/>
              <a:t>При помощи музея, мы привлекаем в магазин новых клиентов, и увеличиваем товарооборот в бизнесе.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Picture 5" descr="C:\Users\Пользователь\Desktop\Музей меда 2017\Музей новая 2017\Книга РекордовРоссии 11.jpg">
            <a:extLst>
              <a:ext uri="{FF2B5EF4-FFF2-40B4-BE49-F238E27FC236}">
                <a16:creationId xmlns="" xmlns:a16="http://schemas.microsoft.com/office/drawing/2014/main" id="{7DDDB569-65D7-454B-821C-93C1A0386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4444" y="1628800"/>
            <a:ext cx="3258387" cy="3221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83959-879A-4E33-9082-B4C74343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География поставок Дягилевого меда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67F7CB-9D02-46D8-A8E7-6BF522E5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/>
              <a:t>Москва, Санкт-Петербург,</a:t>
            </a:r>
          </a:p>
          <a:p>
            <a:pPr marL="0" indent="0">
              <a:buNone/>
            </a:pPr>
            <a:r>
              <a:rPr lang="ru-RU" sz="4400" dirty="0"/>
              <a:t>Самара, Уфа, Омск, Пермь, Махачкала, Липецк, Иваново,</a:t>
            </a:r>
          </a:p>
          <a:p>
            <a:pPr marL="0" indent="0">
              <a:buNone/>
            </a:pPr>
            <a:r>
              <a:rPr lang="ru-RU" sz="4400" dirty="0"/>
              <a:t>Красноярск, Крым,</a:t>
            </a:r>
          </a:p>
          <a:p>
            <a:pPr marL="0" indent="0">
              <a:buNone/>
            </a:pPr>
            <a:r>
              <a:rPr lang="ru-RU" sz="4400" dirty="0"/>
              <a:t>Дальний восток.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4C6744F-AB62-4E40-888F-8B5E73E15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89040"/>
            <a:ext cx="3106688" cy="3170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387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868346"/>
          </a:xfrm>
        </p:spPr>
        <p:txBody>
          <a:bodyPr/>
          <a:lstStyle/>
          <a:p>
            <a:r>
              <a:rPr lang="ru-RU" sz="3200" b="1" dirty="0">
                <a:solidFill>
                  <a:srgbClr val="0000CC"/>
                </a:solidFill>
              </a:rPr>
              <a:t>Участие в международных мероприятиях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1400" b="1" dirty="0"/>
              <a:t>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2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329642" cy="53578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2016 год Международная научно-практическая конференция «Пчела и человек»</a:t>
            </a:r>
          </a:p>
          <a:p>
            <a:pPr>
              <a:buNone/>
            </a:pPr>
            <a:r>
              <a:rPr lang="ru-RU" sz="2400" dirty="0"/>
              <a:t>     </a:t>
            </a:r>
            <a:r>
              <a:rPr lang="ru-RU" sz="2400" u="sng" dirty="0">
                <a:solidFill>
                  <a:srgbClr val="000099"/>
                </a:solidFill>
              </a:rPr>
              <a:t>1 место за лучший </a:t>
            </a:r>
            <a:r>
              <a:rPr lang="ru-RU" sz="2400" u="sng" dirty="0" err="1">
                <a:solidFill>
                  <a:srgbClr val="000099"/>
                </a:solidFill>
              </a:rPr>
              <a:t>монофлорный</a:t>
            </a:r>
            <a:r>
              <a:rPr lang="ru-RU" sz="2400" u="sng" dirty="0">
                <a:solidFill>
                  <a:srgbClr val="000099"/>
                </a:solidFill>
              </a:rPr>
              <a:t> Дягилевый мед</a:t>
            </a:r>
            <a:r>
              <a:rPr lang="ru-RU" sz="2400" dirty="0">
                <a:solidFill>
                  <a:srgbClr val="0000CC"/>
                </a:solidFill>
              </a:rPr>
              <a:t>. </a:t>
            </a:r>
          </a:p>
          <a:p>
            <a:pPr>
              <a:buNone/>
            </a:pPr>
            <a:endParaRPr lang="ru-RU" sz="8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2017 год 45 Конгресс «Апимондия» Турция, Стамбул    </a:t>
            </a:r>
            <a:r>
              <a:rPr lang="ru-RU" sz="2400" u="sng" dirty="0">
                <a:solidFill>
                  <a:srgbClr val="0000CC"/>
                </a:solidFill>
              </a:rPr>
              <a:t>Золотая медаль за </a:t>
            </a:r>
            <a:r>
              <a:rPr lang="ru-RU" sz="2400" u="sng" dirty="0" err="1">
                <a:solidFill>
                  <a:srgbClr val="0000CC"/>
                </a:solidFill>
              </a:rPr>
              <a:t>монофлорный</a:t>
            </a:r>
            <a:r>
              <a:rPr lang="ru-RU" sz="2400" u="sng" dirty="0">
                <a:solidFill>
                  <a:srgbClr val="0000CC"/>
                </a:solidFill>
              </a:rPr>
              <a:t> «Дягилевый мед».</a:t>
            </a:r>
          </a:p>
          <a:p>
            <a:pPr>
              <a:buFont typeface="Wingdings" pitchFamily="2" charset="2"/>
              <a:buChar char="Ø"/>
            </a:pPr>
            <a:endParaRPr lang="ru-RU" sz="1000" u="sng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2018 год – 22 Международный конгресс «</a:t>
            </a:r>
            <a:r>
              <a:rPr lang="ru-RU" sz="2400" dirty="0" err="1"/>
              <a:t>Апиславия</a:t>
            </a:r>
            <a:r>
              <a:rPr lang="ru-RU" sz="2400" dirty="0"/>
              <a:t>»</a:t>
            </a:r>
          </a:p>
          <a:p>
            <a:pPr>
              <a:buNone/>
            </a:pPr>
            <a:r>
              <a:rPr lang="ru-RU" sz="2400" dirty="0">
                <a:solidFill>
                  <a:srgbClr val="0000CC"/>
                </a:solidFill>
              </a:rPr>
              <a:t>     </a:t>
            </a:r>
            <a:r>
              <a:rPr lang="ru-RU" sz="2400" u="sng" dirty="0">
                <a:solidFill>
                  <a:srgbClr val="0000CC"/>
                </a:solidFill>
              </a:rPr>
              <a:t>2 место за лучший «Мед сотовый».</a:t>
            </a:r>
          </a:p>
          <a:p>
            <a:pPr>
              <a:buNone/>
            </a:pPr>
            <a:endParaRPr lang="ru-RU" sz="1000" u="sng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2019 год 46 Конгресс «Апимондия» Монреаль, Канада</a:t>
            </a:r>
          </a:p>
          <a:p>
            <a:pPr>
              <a:buNone/>
            </a:pPr>
            <a:r>
              <a:rPr lang="ru-RU" sz="2400" dirty="0"/>
              <a:t>     </a:t>
            </a:r>
            <a:r>
              <a:rPr lang="ru-RU" sz="2400" u="sng" dirty="0">
                <a:solidFill>
                  <a:srgbClr val="0000CC"/>
                </a:solidFill>
              </a:rPr>
              <a:t>Золотая медаль Музея меда в номинации коллекции</a:t>
            </a:r>
          </a:p>
          <a:p>
            <a:pPr>
              <a:buNone/>
            </a:pPr>
            <a:r>
              <a:rPr lang="ru-RU" sz="2400" dirty="0">
                <a:solidFill>
                  <a:srgbClr val="0000CC"/>
                </a:solidFill>
              </a:rPr>
              <a:t>     </a:t>
            </a:r>
            <a:r>
              <a:rPr lang="ru-RU" sz="2400" u="sng" dirty="0">
                <a:solidFill>
                  <a:srgbClr val="0000CC"/>
                </a:solidFill>
              </a:rPr>
              <a:t>Серебряная медаль за мед «Липовый остров».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99813"/>
            <a:ext cx="6373372" cy="490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500066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Золотые медали 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серебряные медали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4531"/>
            <a:ext cx="3786214" cy="2784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4800" b="1" u="sng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Наличие партнеров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4518264"/>
          </a:xfrm>
        </p:spPr>
        <p:txBody>
          <a:bodyPr/>
          <a:lstStyle/>
          <a:p>
            <a:endParaRPr lang="ru-RU" sz="800" dirty="0">
              <a:cs typeface="Times New Roman" pitchFamily="18" charset="0"/>
            </a:endParaRPr>
          </a:p>
          <a:p>
            <a:r>
              <a:rPr lang="ru-RU" sz="4000" dirty="0">
                <a:cs typeface="Times New Roman" pitchFamily="18" charset="0"/>
              </a:rPr>
              <a:t>Центр Инноваций Социальной сферы Кемеровской области.</a:t>
            </a:r>
          </a:p>
          <a:p>
            <a:endParaRPr lang="ru-RU" sz="1000" dirty="0">
              <a:cs typeface="Times New Roman" pitchFamily="18" charset="0"/>
            </a:endParaRPr>
          </a:p>
          <a:p>
            <a:r>
              <a:rPr lang="ru-RU" sz="4000" dirty="0">
                <a:cs typeface="Times New Roman" pitchFamily="18" charset="0"/>
              </a:rPr>
              <a:t>Агропромышленный кластер Кемеровской области.</a:t>
            </a:r>
          </a:p>
          <a:p>
            <a:endParaRPr lang="ru-RU" sz="800" dirty="0">
              <a:cs typeface="Times New Roman" pitchFamily="18" charset="0"/>
            </a:endParaRPr>
          </a:p>
          <a:p>
            <a:endParaRPr lang="ru-RU" sz="1000" dirty="0">
              <a:cs typeface="Times New Roman" pitchFamily="18" charset="0"/>
            </a:endParaRPr>
          </a:p>
          <a:p>
            <a:r>
              <a:rPr lang="ru-RU" sz="4000" dirty="0">
                <a:cs typeface="Times New Roman" pitchFamily="18" charset="0"/>
              </a:rPr>
              <a:t>Компания «</a:t>
            </a:r>
            <a:r>
              <a:rPr lang="ru-RU" sz="4000" dirty="0" err="1">
                <a:cs typeface="Times New Roman" pitchFamily="18" charset="0"/>
              </a:rPr>
              <a:t>Тенториум</a:t>
            </a:r>
            <a:r>
              <a:rPr lang="ru-RU" sz="4000" dirty="0">
                <a:cs typeface="Times New Roman" pitchFamily="18" charset="0"/>
              </a:rPr>
              <a:t>» </a:t>
            </a:r>
            <a:r>
              <a:rPr lang="ru-RU" sz="4000" dirty="0" err="1">
                <a:cs typeface="Times New Roman" pitchFamily="18" charset="0"/>
              </a:rPr>
              <a:t>г.Пермь</a:t>
            </a:r>
            <a:r>
              <a:rPr lang="ru-RU" sz="4000" dirty="0">
                <a:cs typeface="Times New Roman" pitchFamily="18" charset="0"/>
              </a:rPr>
              <a:t>.</a:t>
            </a:r>
          </a:p>
          <a:p>
            <a:endParaRPr lang="ru-RU" sz="4000" dirty="0">
              <a:cs typeface="Times New Roman" pitchFamily="18" charset="0"/>
            </a:endParaRPr>
          </a:p>
          <a:p>
            <a:endParaRPr lang="ru-RU" sz="800" dirty="0">
              <a:cs typeface="Times New Roman" pitchFamily="18" charset="0"/>
            </a:endParaRPr>
          </a:p>
          <a:p>
            <a:endParaRPr lang="ru-RU" sz="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D6B1C1-E779-4EB7-8695-4DEC8426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96" y="174363"/>
            <a:ext cx="8229600" cy="634082"/>
          </a:xfrm>
        </p:spPr>
        <p:txBody>
          <a:bodyPr/>
          <a:lstStyle/>
          <a:p>
            <a:r>
              <a:rPr lang="ru-RU" dirty="0">
                <a:solidFill>
                  <a:srgbClr val="0000CC"/>
                </a:solidFill>
              </a:rPr>
              <a:t>Награды и Достижения</a:t>
            </a:r>
          </a:p>
        </p:txBody>
      </p:sp>
      <p:pic>
        <p:nvPicPr>
          <p:cNvPr id="4" name="Picture 3" descr="C:\Users\Пользователь\Desktop\Музей меда 2017\Благодарность от Опора России.jpg">
            <a:extLst>
              <a:ext uri="{FF2B5EF4-FFF2-40B4-BE49-F238E27FC236}">
                <a16:creationId xmlns="" xmlns:a16="http://schemas.microsoft.com/office/drawing/2014/main" id="{11EEE4C7-9A57-4649-B7C0-C773C781DF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1268" y="1052736"/>
            <a:ext cx="2950441" cy="4058989"/>
          </a:xfrm>
          <a:prstGeom prst="rect">
            <a:avLst/>
          </a:prstGeom>
          <a:noFill/>
        </p:spPr>
      </p:pic>
      <p:pic>
        <p:nvPicPr>
          <p:cNvPr id="5" name="Picture 4" descr="C:\Users\Пользователь\Desktop\Музей пчеловодства и меда\Дирлом.jpg">
            <a:extLst>
              <a:ext uri="{FF2B5EF4-FFF2-40B4-BE49-F238E27FC236}">
                <a16:creationId xmlns="" xmlns:a16="http://schemas.microsoft.com/office/drawing/2014/main" id="{6DCAE722-D303-417E-9754-DD77DFB0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86" y="1268760"/>
            <a:ext cx="2744207" cy="3842966"/>
          </a:xfrm>
          <a:prstGeom prst="rect">
            <a:avLst/>
          </a:prstGeom>
          <a:noFill/>
        </p:spPr>
      </p:pic>
      <p:pic>
        <p:nvPicPr>
          <p:cNvPr id="8" name="Picture 4" descr="C:\Users\Пользователь\Desktop\Музей меда 2017\Благодарность Экологический форум 001.jpg">
            <a:extLst>
              <a:ext uri="{FF2B5EF4-FFF2-40B4-BE49-F238E27FC236}">
                <a16:creationId xmlns="" xmlns:a16="http://schemas.microsoft.com/office/drawing/2014/main" id="{274A7653-C58B-45F9-BD31-6E1F3FBD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1084" y="1268760"/>
            <a:ext cx="2758782" cy="3794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148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02BFD-E011-4EF5-82FC-4C703AA0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90361"/>
          </a:xfrm>
        </p:spPr>
        <p:txBody>
          <a:bodyPr/>
          <a:lstStyle/>
          <a:p>
            <a:pPr marL="0" indent="0"/>
            <a:r>
              <a:rPr lang="ru-RU" sz="2600" b="1" dirty="0"/>
              <a:t>ХОРОШИЕ КОМПАНИИ РАБОТАЮТ РАДИ ДОХОДОВ, </a:t>
            </a:r>
            <a:br>
              <a:rPr lang="ru-RU" sz="2600" b="1" dirty="0"/>
            </a:br>
            <a:r>
              <a:rPr lang="ru-RU" sz="2600" b="1" dirty="0"/>
              <a:t>ВЕЛИКИЕ – РАДИ ЛЮДЕЙ ! </a:t>
            </a:r>
            <a:endParaRPr lang="ru-RU" sz="2600" dirty="0"/>
          </a:p>
        </p:txBody>
      </p:sp>
      <p:pic>
        <p:nvPicPr>
          <p:cNvPr id="1026" name="Picture 2" descr="https://upload.wikimedia.org/wikipedia/commons/4/4e/%D0%9C%D0%B5%D0%B4%D0%B0%D0%BB%D1%8C_%C2%AB%D0%97%D0%B0_%D1%81%D0%BB%D1%83%D0%B6%D0%B5%D0%BD%D0%B8%D0%B5_%D0%9A%D1%83%D0%B7%D0%B1%D0%B0%D1%81%D1%81%D1%83%C2%BB.png">
            <a:extLst>
              <a:ext uri="{FF2B5EF4-FFF2-40B4-BE49-F238E27FC236}">
                <a16:creationId xmlns="" xmlns:a16="http://schemas.microsoft.com/office/drawing/2014/main" id="{C555B190-0E67-4806-921C-9C117CE499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82818"/>
            <a:ext cx="2304256" cy="4147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delanounas.ru/i/c/2/r/c2RlbGFub3VuYXMucnUvdXBsb2Fkcy83LzQvNzQ1MTQ4NzA0NjIzNF9vcmlnLmpwZWc_X19pZD05MDI0MQ==.jpg">
            <a:extLst>
              <a:ext uri="{FF2B5EF4-FFF2-40B4-BE49-F238E27FC236}">
                <a16:creationId xmlns="" xmlns:a16="http://schemas.microsoft.com/office/drawing/2014/main" id="{2F53B8F5-27CE-4F64-A13F-848819A1F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1" y="1601780"/>
            <a:ext cx="3882353" cy="3326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3F8A2B5-24A7-4133-817C-127F0D1FF47E}"/>
              </a:ext>
            </a:extLst>
          </p:cNvPr>
          <p:cNvSpPr/>
          <p:nvPr/>
        </p:nvSpPr>
        <p:spPr>
          <a:xfrm>
            <a:off x="251520" y="5133331"/>
            <a:ext cx="8749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>
                <a:solidFill>
                  <a:srgbClr val="373838"/>
                </a:solidFill>
                <a:latin typeface="Conv_FuturaFuturisC"/>
              </a:rPr>
              <a:t>«</a:t>
            </a:r>
            <a:r>
              <a:rPr lang="ru-RU" sz="2800" b="0" i="1" dirty="0">
                <a:latin typeface="Conv_FuturaFuturisC"/>
              </a:rPr>
              <a:t>Маленькая частичка добра </a:t>
            </a:r>
          </a:p>
          <a:p>
            <a:r>
              <a:rPr lang="ru-RU" sz="2800" b="0" i="1" dirty="0">
                <a:latin typeface="Conv_FuturaFuturisC"/>
              </a:rPr>
              <a:t>может превратиться в огромное благо, когда</a:t>
            </a:r>
          </a:p>
          <a:p>
            <a:r>
              <a:rPr lang="ru-RU" sz="2800" b="0" i="1" dirty="0">
                <a:latin typeface="Conv_FuturaFuturisC"/>
              </a:rPr>
              <a:t>за дело берется социальный предприниматель».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32048338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297</Words>
  <Application>Microsoft Office PowerPoint</Application>
  <PresentationFormat>Экран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Оформление по умолчанию</vt:lpstr>
      <vt:lpstr>1_Оформление по умолчанию</vt:lpstr>
      <vt:lpstr>Руководитель «Кузбасского Музея Меда»</vt:lpstr>
      <vt:lpstr>В 2016 году «Кузбасский Музей меда» стал .  победителем Областного конкурса Лучший .  социальный проект Кемеровской области.</vt:lpstr>
      <vt:lpstr>Новизна и инновация проекта</vt:lpstr>
      <vt:lpstr>География поставок Дягилевого меда</vt:lpstr>
      <vt:lpstr>Участие в международных мероприятиях . </vt:lpstr>
      <vt:lpstr>2 Золотые медали и    2 серебряные медали</vt:lpstr>
      <vt:lpstr>Наличие партнеров</vt:lpstr>
      <vt:lpstr>Награды и Достижения</vt:lpstr>
      <vt:lpstr>ХОРОШИЕ КОМПАНИИ РАБОТАЮТ РАДИ ДОХОДОВ,  ВЕЛИКИЕ – РАДИ ЛЮДЕЙ ! </vt:lpstr>
      <vt:lpstr>Слайд 10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Utz</dc:creator>
  <cp:lastModifiedBy>Пользователь</cp:lastModifiedBy>
  <cp:revision>291</cp:revision>
  <dcterms:created xsi:type="dcterms:W3CDTF">2007-04-16T10:28:14Z</dcterms:created>
  <dcterms:modified xsi:type="dcterms:W3CDTF">2021-11-17T18:58:58Z</dcterms:modified>
</cp:coreProperties>
</file>